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5"/>
  </p:sldMasterIdLst>
  <p:notesMasterIdLst>
    <p:notesMasterId r:id="rId20"/>
  </p:notesMasterIdLst>
  <p:sldIdLst>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000" autoAdjust="0"/>
  </p:normalViewPr>
  <p:slideViewPr>
    <p:cSldViewPr snapToGrid="0" snapToObjects="1">
      <p:cViewPr varScale="1">
        <p:scale>
          <a:sx n="80" d="100"/>
          <a:sy n="80" d="100"/>
        </p:scale>
        <p:origin x="173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89F9F-E895-4F7B-B1F9-1E0599B0D31A}"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DABDE-BD60-4BCD-B203-BE215DC7EA0F}" type="slidenum">
              <a:rPr lang="en-GB" smtClean="0"/>
              <a:t>‹#›</a:t>
            </a:fld>
            <a:endParaRPr lang="en-GB"/>
          </a:p>
        </p:txBody>
      </p:sp>
    </p:spTree>
    <p:extLst>
      <p:ext uri="{BB962C8B-B14F-4D97-AF65-F5344CB8AC3E}">
        <p14:creationId xmlns:p14="http://schemas.microsoft.com/office/powerpoint/2010/main" val="2893240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This film shows children talking about their first journeys without an adult.  How they felt a little scared but also excited.</a:t>
            </a:r>
          </a:p>
          <a:p>
            <a:r>
              <a:rPr lang="en-GB" altLang="en-US" dirty="0" smtClean="0"/>
              <a:t>You may already be allowed to walk around on your own or walk to and from school so you have some experience.  The lesson today is to revisit some of the things you’ve learned in primary school about road safety, lessons in Year 1,2 and pedestrian training in Y3 when we went out for a walk to practice and to get you thinking about the simple things you can do to keep safe around roads.</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E0956D8-5BCA-445C-856B-9308B97F0240}" type="slidenum">
              <a:rPr lang="en-GB" altLang="en-US" smtClean="0"/>
              <a:pPr/>
              <a:t>2</a:t>
            </a:fld>
            <a:endParaRPr lang="en-GB" altLang="en-US" smtClean="0"/>
          </a:p>
        </p:txBody>
      </p:sp>
    </p:spTree>
    <p:extLst>
      <p:ext uri="{BB962C8B-B14F-4D97-AF65-F5344CB8AC3E}">
        <p14:creationId xmlns:p14="http://schemas.microsoft.com/office/powerpoint/2010/main" val="274415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Plan your route – use the route planner I‘m leaving with you.</a:t>
            </a:r>
          </a:p>
          <a:p>
            <a:endParaRPr lang="en-GB" altLang="en-US" smtClean="0"/>
          </a:p>
          <a:p>
            <a:endParaRPr lang="en-GB"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D3212A-0841-4271-89AF-C4E01CFDC94E}" type="slidenum">
              <a:rPr lang="en-GB" altLang="en-US" smtClean="0"/>
              <a:pPr>
                <a:spcBef>
                  <a:spcPct val="0"/>
                </a:spcBef>
              </a:pPr>
              <a:t>12</a:t>
            </a:fld>
            <a:endParaRPr lang="en-GB" altLang="en-US" smtClean="0"/>
          </a:p>
        </p:txBody>
      </p:sp>
    </p:spTree>
    <p:extLst>
      <p:ext uri="{BB962C8B-B14F-4D97-AF65-F5344CB8AC3E}">
        <p14:creationId xmlns:p14="http://schemas.microsoft.com/office/powerpoint/2010/main" val="1388190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Pedestrian: </a:t>
            </a:r>
          </a:p>
          <a:p>
            <a:endParaRPr lang="en-GB" altLang="en-US" smtClean="0"/>
          </a:p>
          <a:p>
            <a:r>
              <a:rPr lang="en-GB" altLang="en-US" smtClean="0"/>
              <a:t>Focus on the road when crossing and not your mates or mobile phone. </a:t>
            </a:r>
          </a:p>
          <a:p>
            <a:r>
              <a:rPr lang="en-GB" altLang="en-US" smtClean="0"/>
              <a:t>Try not to get complacent about traffic by paying attention at all times. </a:t>
            </a:r>
          </a:p>
          <a:p>
            <a:endParaRPr lang="en-GB" altLang="en-US" smtClean="0"/>
          </a:p>
          <a:p>
            <a:r>
              <a:rPr lang="en-GB" altLang="en-US" smtClean="0"/>
              <a:t>Don’t get distracted when crossing roads. If you are on your phone, tell the other person to hold before resume the conversation once you’re across the road. </a:t>
            </a:r>
          </a:p>
          <a:p>
            <a:endParaRPr lang="en-GB" altLang="en-US" smtClean="0"/>
          </a:p>
          <a:p>
            <a:r>
              <a:rPr lang="en-GB" altLang="en-US" smtClean="0"/>
              <a:t>It’s harder to think about two things at once than you might think. (Possibly pass a ball between two friends while asking them set questions)</a:t>
            </a:r>
          </a:p>
          <a:p>
            <a:endParaRPr lang="en-GB" altLang="en-US" smtClean="0"/>
          </a:p>
          <a:p>
            <a:r>
              <a:rPr lang="en-GB" altLang="en-US" smtClean="0"/>
              <a:t>Cross roads in places where drivers can see you, using a pedestrian crossing if possible.  If there’s no crossing, make sure you are seen.</a:t>
            </a:r>
          </a:p>
          <a:p>
            <a:r>
              <a:rPr lang="en-GB" altLang="en-US" smtClean="0"/>
              <a:t>If you need to cross, stop, look both ways, listen and only cross if there’s nothing coming. Keep looking and listening while you cross.</a:t>
            </a:r>
          </a:p>
          <a:p>
            <a:endParaRPr lang="en-GB" altLang="en-US" smtClean="0"/>
          </a:p>
          <a:p>
            <a:r>
              <a:rPr lang="en-GB" altLang="en-US" smtClean="0"/>
              <a:t>Don’t mess about near roads or put your mates at risk.  Mates look out for each other. Think how you’d feel if you were responsible for one of your mates getting seriously hurt or suffering a life changing injury.</a:t>
            </a:r>
          </a:p>
          <a:p>
            <a:endParaRPr lang="en-GB" altLang="en-US" smtClean="0"/>
          </a:p>
          <a:p>
            <a:r>
              <a:rPr lang="en-GB" altLang="en-US" smtClean="0"/>
              <a:t>If you live in the countryside think about wearing something bright and reflective – very important in autumn and winter especially if you have to walk home after getting dropped off by bus.</a:t>
            </a:r>
          </a:p>
          <a:p>
            <a:endParaRPr lang="en-GB" altLang="en-US" smtClean="0"/>
          </a:p>
          <a:p>
            <a:r>
              <a:rPr lang="en-GB" altLang="en-US" smtClean="0"/>
              <a:t>Passenger:</a:t>
            </a:r>
          </a:p>
          <a:p>
            <a:endParaRPr lang="en-GB" altLang="en-US" smtClean="0"/>
          </a:p>
          <a:p>
            <a:r>
              <a:rPr lang="en-GB" altLang="en-US" smtClean="0"/>
              <a:t>Remember to put your seat belt on whether you are in the front seat or rear seat, or if you are a passenger on a bus or coach.</a:t>
            </a:r>
          </a:p>
          <a:p>
            <a:endParaRPr lang="en-GB" altLang="en-US" smtClean="0"/>
          </a:p>
          <a:p>
            <a:r>
              <a:rPr lang="en-GB" altLang="en-US" smtClean="0"/>
              <a:t>If you are in the back seat and are involved in a collision and you are not wearing your seat belt you could hurt the person who you love the most, mum or dad.  If they are driving you will be thrown from your seat and will hit them.</a:t>
            </a:r>
          </a:p>
          <a:p>
            <a:endParaRPr lang="en-GB" altLang="en-US" smtClean="0"/>
          </a:p>
          <a:p>
            <a:r>
              <a:rPr lang="en-GB" altLang="en-US" smtClean="0"/>
              <a:t>Avoid distracting the driver.  Particularly when travelling by bus or coach.  Also, when travelling on public transport remember to keep the noise down, don’t through things and sit down throughout the journey putting bags and any belongings in either the overhead luggage rack or under the seat in front of you.</a:t>
            </a:r>
          </a:p>
          <a:p>
            <a:endParaRPr lang="en-GB" altLang="en-US" smtClean="0"/>
          </a:p>
          <a:p>
            <a:r>
              <a:rPr lang="en-GB" altLang="en-US" smtClean="0"/>
              <a:t>Cyclist:</a:t>
            </a:r>
          </a:p>
          <a:p>
            <a:endParaRPr lang="en-GB" altLang="en-US" smtClean="0"/>
          </a:p>
          <a:p>
            <a:r>
              <a:rPr lang="en-GB" altLang="en-US" smtClean="0"/>
              <a:t>Think about your safety.  Is your bike road worthy with two working brakes?  Are you wearing hi viz clothing and helmet?  Do you know the route to school?  Is there an alternative route that uses quieter roads or even better a cycle path?  Have you got lights fitted on your bike if it’s going to be dark?</a:t>
            </a:r>
          </a:p>
          <a:p>
            <a:endParaRPr lang="en-GB" altLang="en-US" smtClean="0"/>
          </a:p>
          <a:p>
            <a:r>
              <a:rPr lang="en-GB" altLang="en-US" smtClean="0"/>
              <a:t>Remember to choose safe routes and make every journey as safe </a:t>
            </a:r>
          </a:p>
          <a:p>
            <a:r>
              <a:rPr lang="en-GB" altLang="en-US" smtClean="0"/>
              <a:t>as possible.  You are already doing a very good job keeping yourself safe on or near our roads so please continue to do that.</a:t>
            </a:r>
          </a:p>
          <a:p>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C20BEA-B8EF-4F94-80C3-348199B3105F}" type="slidenum">
              <a:rPr lang="en-GB" altLang="en-US" smtClean="0"/>
              <a:pPr>
                <a:spcBef>
                  <a:spcPct val="0"/>
                </a:spcBef>
              </a:pPr>
              <a:t>13</a:t>
            </a:fld>
            <a:endParaRPr lang="en-GB" altLang="en-US" smtClean="0"/>
          </a:p>
        </p:txBody>
      </p:sp>
    </p:spTree>
    <p:extLst>
      <p:ext uri="{BB962C8B-B14F-4D97-AF65-F5344CB8AC3E}">
        <p14:creationId xmlns:p14="http://schemas.microsoft.com/office/powerpoint/2010/main" val="3884563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2C56DB-727E-4562-8D5A-C64CBB2D8726}" type="slidenum">
              <a:rPr lang="en-GB" altLang="en-US" smtClean="0"/>
              <a:pPr>
                <a:spcBef>
                  <a:spcPct val="0"/>
                </a:spcBef>
              </a:pPr>
              <a:t>14</a:t>
            </a:fld>
            <a:endParaRPr lang="en-GB" altLang="en-US" smtClean="0"/>
          </a:p>
        </p:txBody>
      </p:sp>
    </p:spTree>
    <p:extLst>
      <p:ext uri="{BB962C8B-B14F-4D97-AF65-F5344CB8AC3E}">
        <p14:creationId xmlns:p14="http://schemas.microsoft.com/office/powerpoint/2010/main" val="165731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There’s lots of different ways we travel.</a:t>
            </a:r>
          </a:p>
          <a:p>
            <a:endParaRPr lang="en-GB" altLang="en-US" smtClean="0"/>
          </a:p>
          <a:p>
            <a:r>
              <a:rPr lang="en-GB" altLang="en-US" smtClean="0"/>
              <a:t>How do we think about how we travel?  If we do things every day, like walking, does this make them safer?  Why are some people scared of flying?  If we do something everyday do we still remember to check carefully and not take risks?  Is it easy to think I did it like that yesterday and every day before and I’m ok so it must be alright to take risks?     </a:t>
            </a:r>
          </a:p>
          <a:p>
            <a:endParaRPr lang="en-GB" altLang="en-US" smtClean="0"/>
          </a:p>
          <a:p>
            <a:r>
              <a:rPr lang="en-GB" altLang="en-US" smtClean="0"/>
              <a:t>Discuss in pairs/table. – ask children to thing about which mode is ‘most safe’ and ‘least safe’  - ask around the room to those who volunteer, what their answer is and why?       From their answers ask why do we hear about planes that crash on the news but unlikely to hear about a pedestrian (explain what this is in case some don’t know the word) who is in a collision on a crossing with a car?   Because planes don’t often crash, if they do it’s newsworthy, peds unfortunately are involved in collisions every day.  If they need convincing of this – 5 children are killed or injured every day on UK roads.</a:t>
            </a:r>
          </a:p>
          <a:p>
            <a:r>
              <a:rPr lang="en-GB" altLang="en-US" smtClean="0"/>
              <a:t>Discuss how we think about risk – nothing is risk free but we must learn to manage them so we can enjoy a full life.  Some risks are not worth taking but some are – discuss risky hobbies – football, rugby, horse riding, roller coasters – almost everything has risk.  The stairs in your house are risky – lots of accidents happen on stairs!</a:t>
            </a:r>
          </a:p>
          <a:p>
            <a:endParaRPr lang="en-GB"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A2F7A4-2B45-436A-84DD-E1D62737ED36}" type="slidenum">
              <a:rPr lang="en-GB" altLang="en-US" smtClean="0"/>
              <a:pPr>
                <a:spcBef>
                  <a:spcPct val="0"/>
                </a:spcBef>
              </a:pPr>
              <a:t>3</a:t>
            </a:fld>
            <a:endParaRPr lang="en-GB" altLang="en-US" smtClean="0"/>
          </a:p>
        </p:txBody>
      </p:sp>
    </p:spTree>
    <p:extLst>
      <p:ext uri="{BB962C8B-B14F-4D97-AF65-F5344CB8AC3E}">
        <p14:creationId xmlns:p14="http://schemas.microsoft.com/office/powerpoint/2010/main" val="343136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Our job as RS officers is to education and train people, particularly children, to be safer road users, including pedestrians.  Our jobs exist because we (human beings) are vulnerable, especially on roads with traffic.  Why?  Discuss the differences between sitting in a car (protection, safety features) and walking or riding a bike – no metal cage so our injuries will be worse. Peds/cyclists are small so drivers may not see us.  But, we do know how we can help ourselves to as safe as we can be, we’ve learned the rules throughout school.</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6E14A0-F024-4032-86D9-93C76A91EEE1}" type="slidenum">
              <a:rPr lang="en-GB" altLang="en-US" smtClean="0"/>
              <a:pPr>
                <a:spcBef>
                  <a:spcPct val="0"/>
                </a:spcBef>
              </a:pPr>
              <a:t>4</a:t>
            </a:fld>
            <a:endParaRPr lang="en-GB" altLang="en-US" smtClean="0"/>
          </a:p>
        </p:txBody>
      </p:sp>
    </p:spTree>
    <p:extLst>
      <p:ext uri="{BB962C8B-B14F-4D97-AF65-F5344CB8AC3E}">
        <p14:creationId xmlns:p14="http://schemas.microsoft.com/office/powerpoint/2010/main" val="82747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Older children are more independent – less likely to be with an adult</a:t>
            </a:r>
          </a:p>
          <a:p>
            <a:r>
              <a:rPr lang="en-GB" altLang="en-US" smtClean="0"/>
              <a:t>More likely to be in a group of friends, may be distracted by friends, phones etc</a:t>
            </a:r>
          </a:p>
          <a:p>
            <a:r>
              <a:rPr lang="en-GB" altLang="en-US" smtClean="0"/>
              <a:t>They think they know how to use the road so might be careless</a:t>
            </a:r>
          </a:p>
          <a:p>
            <a:r>
              <a:rPr lang="en-GB" altLang="en-US" smtClean="0"/>
              <a:t>Might encourage each other to do silly things. Peer pressure</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5D5A7A-500E-44F0-BC56-0501AE166834}" type="slidenum">
              <a:rPr lang="en-GB" altLang="en-US" smtClean="0"/>
              <a:pPr>
                <a:spcBef>
                  <a:spcPct val="0"/>
                </a:spcBef>
              </a:pPr>
              <a:t>5</a:t>
            </a:fld>
            <a:endParaRPr lang="en-GB" altLang="en-US" smtClean="0"/>
          </a:p>
        </p:txBody>
      </p:sp>
    </p:spTree>
    <p:extLst>
      <p:ext uri="{BB962C8B-B14F-4D97-AF65-F5344CB8AC3E}">
        <p14:creationId xmlns:p14="http://schemas.microsoft.com/office/powerpoint/2010/main" val="1085739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You’ll soon be moving on up to year 7 and High School and you may be making the journey to school on your own for the first time.</a:t>
            </a:r>
          </a:p>
          <a:p>
            <a:endParaRPr lang="en-GB" altLang="en-US" smtClean="0"/>
          </a:p>
          <a:p>
            <a:r>
              <a:rPr lang="en-GB" altLang="en-US" smtClean="0"/>
              <a:t>How will you be travelling to your new school? (Get their responses)</a:t>
            </a:r>
          </a:p>
          <a:p>
            <a:endParaRPr lang="en-GB" altLang="en-US" smtClean="0"/>
          </a:p>
          <a:p>
            <a:r>
              <a:rPr lang="en-GB" altLang="en-US" smtClean="0"/>
              <a:t>Pedestrian?  Cycle?  Passenger?</a:t>
            </a:r>
          </a:p>
          <a:p>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09B3D6-0747-4501-A2D2-82407E8A9432}" type="slidenum">
              <a:rPr lang="en-GB" altLang="en-US" smtClean="0"/>
              <a:pPr>
                <a:spcBef>
                  <a:spcPct val="0"/>
                </a:spcBef>
              </a:pPr>
              <a:t>6</a:t>
            </a:fld>
            <a:endParaRPr lang="en-GB" altLang="en-US" smtClean="0"/>
          </a:p>
        </p:txBody>
      </p:sp>
    </p:spTree>
    <p:extLst>
      <p:ext uri="{BB962C8B-B14F-4D97-AF65-F5344CB8AC3E}">
        <p14:creationId xmlns:p14="http://schemas.microsoft.com/office/powerpoint/2010/main" val="25366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smtClean="0"/>
              <a:t>Thinking as a pedestrian what can we do when crossing the road to be safer?</a:t>
            </a:r>
          </a:p>
          <a:p>
            <a:pPr marL="171450" indent="-171450">
              <a:buFontTx/>
              <a:buChar char="-"/>
              <a:defRPr/>
            </a:pPr>
            <a:r>
              <a:rPr lang="en-GB" dirty="0" smtClean="0"/>
              <a:t>Green cross code</a:t>
            </a:r>
          </a:p>
          <a:p>
            <a:pPr marL="171450" indent="-171450">
              <a:buFontTx/>
              <a:buChar char="-"/>
              <a:defRPr/>
            </a:pPr>
            <a:endParaRPr lang="en-GB" dirty="0" smtClean="0"/>
          </a:p>
          <a:p>
            <a:pPr>
              <a:defRPr/>
            </a:pPr>
            <a:r>
              <a:rPr lang="en-GB" dirty="0" smtClean="0"/>
              <a:t>What could we use when crossing the road to help us?  </a:t>
            </a:r>
          </a:p>
          <a:p>
            <a:pPr marL="171450" indent="-171450">
              <a:buFontTx/>
              <a:buChar char="-"/>
              <a:defRPr/>
            </a:pPr>
            <a:r>
              <a:rPr lang="en-GB" dirty="0" smtClean="0"/>
              <a:t>Pedestrian crossing</a:t>
            </a:r>
          </a:p>
          <a:p>
            <a:pPr marL="171450" indent="-171450">
              <a:buFontTx/>
              <a:buChar char="-"/>
              <a:defRPr/>
            </a:pPr>
            <a:endParaRPr lang="en-GB" dirty="0" smtClean="0"/>
          </a:p>
          <a:p>
            <a:pPr>
              <a:defRPr/>
            </a:pPr>
            <a:r>
              <a:rPr lang="en-GB" dirty="0" smtClean="0"/>
              <a:t>If we are walking where there isn’t a footpath or pavement which side of the road should we walk on?</a:t>
            </a:r>
          </a:p>
          <a:p>
            <a:pPr>
              <a:defRPr/>
            </a:pPr>
            <a:r>
              <a:rPr lang="en-GB" dirty="0" smtClean="0"/>
              <a:t>- The right.  Towards traffic so we can see what’s coming</a:t>
            </a:r>
            <a:endParaRPr lang="en-GB"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0EBCD5-398A-479E-807C-51778AC642D4}" type="slidenum">
              <a:rPr lang="en-GB" altLang="en-US" smtClean="0"/>
              <a:pPr>
                <a:spcBef>
                  <a:spcPct val="0"/>
                </a:spcBef>
              </a:pPr>
              <a:t>7</a:t>
            </a:fld>
            <a:endParaRPr lang="en-GB" altLang="en-US" smtClean="0"/>
          </a:p>
        </p:txBody>
      </p:sp>
    </p:spTree>
    <p:extLst>
      <p:ext uri="{BB962C8B-B14F-4D97-AF65-F5344CB8AC3E}">
        <p14:creationId xmlns:p14="http://schemas.microsoft.com/office/powerpoint/2010/main" val="366169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An increasing number of pedestrians are getting hurt because they are distracted, mainly by using their phone when crossing the road but also just not paying enough attention to what is going on.  We all know that if we rush it’s easy to make a mistake, if we don’t look or listen properly and are in a rush that’s a disaster for us.  If we make a mistake on our work at school, easy, rub out or start again.  On the road?  You might not get a second chance.</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55D2D44-1FCC-48EB-AA3C-2F4D31F08628}" type="slidenum">
              <a:rPr lang="en-GB" altLang="en-US" smtClean="0"/>
              <a:pPr/>
              <a:t>8</a:t>
            </a:fld>
            <a:endParaRPr lang="en-GB" altLang="en-US" smtClean="0"/>
          </a:p>
        </p:txBody>
      </p:sp>
    </p:spTree>
    <p:extLst>
      <p:ext uri="{BB962C8B-B14F-4D97-AF65-F5344CB8AC3E}">
        <p14:creationId xmlns:p14="http://schemas.microsoft.com/office/powerpoint/2010/main" val="49896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Thinking as a cyclist what can you do to be safer?</a:t>
            </a:r>
          </a:p>
          <a:p>
            <a:endParaRPr lang="en-GB" altLang="en-US" smtClean="0"/>
          </a:p>
          <a:p>
            <a:r>
              <a:rPr lang="en-GB" altLang="en-US" smtClean="0"/>
              <a:t>Helmet - Hi Viz/Bright Clothing - Cycle Training</a:t>
            </a:r>
          </a:p>
          <a:p>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E44D32-2FF9-4012-8D12-8BFDF29D6F3D}" type="slidenum">
              <a:rPr lang="en-GB" altLang="en-US" smtClean="0"/>
              <a:pPr>
                <a:spcBef>
                  <a:spcPct val="0"/>
                </a:spcBef>
              </a:pPr>
              <a:t>9</a:t>
            </a:fld>
            <a:endParaRPr lang="en-GB" altLang="en-US" smtClean="0"/>
          </a:p>
        </p:txBody>
      </p:sp>
    </p:spTree>
    <p:extLst>
      <p:ext uri="{BB962C8B-B14F-4D97-AF65-F5344CB8AC3E}">
        <p14:creationId xmlns:p14="http://schemas.microsoft.com/office/powerpoint/2010/main" val="146104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Thinking as a passenger what can we do to be safer?</a:t>
            </a:r>
          </a:p>
          <a:p>
            <a:endParaRPr lang="en-GB" altLang="en-US" smtClean="0"/>
          </a:p>
          <a:p>
            <a:r>
              <a:rPr lang="en-GB" altLang="en-US" smtClean="0"/>
              <a:t>Seat belt – don’t distract the driver – loose objects</a:t>
            </a:r>
          </a:p>
          <a:p>
            <a:r>
              <a:rPr lang="en-GB" altLang="en-US" smtClean="0"/>
              <a:t>Wearing seatbelt correctly, shoulders/hips.  Not under arm, not around back.  No feet on dash!!</a:t>
            </a:r>
          </a:p>
          <a:p>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30010A-86BF-4C9B-AB82-916859B4D4BF}" type="slidenum">
              <a:rPr lang="en-GB" altLang="en-US" smtClean="0"/>
              <a:pPr>
                <a:spcBef>
                  <a:spcPct val="0"/>
                </a:spcBef>
              </a:pPr>
              <a:t>10</a:t>
            </a:fld>
            <a:endParaRPr lang="en-GB" altLang="en-US" smtClean="0"/>
          </a:p>
        </p:txBody>
      </p:sp>
    </p:spTree>
    <p:extLst>
      <p:ext uri="{BB962C8B-B14F-4D97-AF65-F5344CB8AC3E}">
        <p14:creationId xmlns:p14="http://schemas.microsoft.com/office/powerpoint/2010/main" val="372428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37" y="1825625"/>
            <a:ext cx="5732463"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635136"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F191ABB-FF8F-4A27-9699-949B9BBB5E0D}" type="datetime1">
              <a:rPr lang="en-GB"/>
              <a:pPr>
                <a:defRPr/>
              </a:pPr>
              <a:t>01/05/2024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E714553-EBE6-4810-8B6D-3938992CE3D7}" type="slidenum">
              <a:rPr lang="en-GB" altLang="en-US"/>
              <a:pPr>
                <a:defRPr/>
              </a:pPr>
              <a:t>‹#›</a:t>
            </a:fld>
            <a:endParaRPr lang="en-GB" altLang="en-US"/>
          </a:p>
        </p:txBody>
      </p:sp>
    </p:spTree>
    <p:extLst>
      <p:ext uri="{BB962C8B-B14F-4D97-AF65-F5344CB8AC3E}">
        <p14:creationId xmlns:p14="http://schemas.microsoft.com/office/powerpoint/2010/main" val="892685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19999"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2060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3144" y="6338502"/>
            <a:ext cx="2031841" cy="311381"/>
          </a:xfrm>
          <a:prstGeom prst="rect">
            <a:avLst/>
          </a:prstGeom>
        </p:spPr>
      </p:pic>
    </p:spTree>
    <p:extLst>
      <p:ext uri="{BB962C8B-B14F-4D97-AF65-F5344CB8AC3E}">
        <p14:creationId xmlns:p14="http://schemas.microsoft.com/office/powerpoint/2010/main" val="2031506360"/>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8" r:id="rId3"/>
    <p:sldLayoutId id="2147483675"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file:///E:\First%20Journeys%20(1).mp4"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hyperlink" Target="http://www.google.co.uk/url?sa=i&amp;rct=j&amp;q=&amp;esrc=s&amp;source=images&amp;cd=&amp;cad=rja&amp;uact=8&amp;ved=0ahUKEwijl6-d-d3KAhXCuRQKHeUBCeoQjRwIBw&amp;url=http%3A%2F%2Fgirochallenge.sustrans.org.uk%2Factive-school-travel&amp;bvm=bv.113370389,d.d24&amp;psig=AFQjCNHL54nUsrAz45p-iMyp4sQOCHKhHw&amp;ust=1454669710253263"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2.jpe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5484" y="2181893"/>
            <a:ext cx="11519999" cy="1325563"/>
          </a:xfrm>
        </p:spPr>
        <p:txBody>
          <a:bodyPr>
            <a:noAutofit/>
          </a:bodyPr>
          <a:lstStyle/>
          <a:p>
            <a:r>
              <a:rPr lang="en-GB" sz="16600" dirty="0" smtClean="0"/>
              <a:t>Road Safety</a:t>
            </a:r>
            <a:endParaRPr lang="en-GB" sz="16600" dirty="0"/>
          </a:p>
        </p:txBody>
      </p:sp>
    </p:spTree>
    <p:extLst>
      <p:ext uri="{BB962C8B-B14F-4D97-AF65-F5344CB8AC3E}">
        <p14:creationId xmlns:p14="http://schemas.microsoft.com/office/powerpoint/2010/main" val="566863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274639"/>
            <a:ext cx="8147050" cy="993775"/>
          </a:xfrm>
          <a:blipFill>
            <a:blip r:embed="rId3"/>
            <a:tile tx="0" ty="0" sx="100000" sy="100000" flip="none" algn="tl"/>
          </a:blipFill>
        </p:spPr>
        <p:txBody>
          <a:bodyPr/>
          <a:lstStyle/>
          <a:p>
            <a:pPr>
              <a:defRPr/>
            </a:pPr>
            <a:r>
              <a:rPr lang="en-GB" sz="4000" dirty="0">
                <a:solidFill>
                  <a:schemeClr val="bg1"/>
                </a:solidFill>
                <a:effectLst>
                  <a:outerShdw blurRad="38100" dist="38100" dir="2700000" algn="tl">
                    <a:srgbClr val="000000">
                      <a:alpha val="43137"/>
                    </a:srgbClr>
                  </a:outerShdw>
                </a:effectLst>
              </a:rPr>
              <a:t>Passenger</a:t>
            </a:r>
          </a:p>
        </p:txBody>
      </p:sp>
      <p:pic>
        <p:nvPicPr>
          <p:cNvPr id="20483" name="Picture 3" title="on a bu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3813" y="1557338"/>
            <a:ext cx="3898900"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title="wear a safety be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6801" y="4117976"/>
            <a:ext cx="1812925"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6" title="seat belt in ca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25726" y="1557339"/>
            <a:ext cx="30575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 title="fasten seat belt"/>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25726" y="3897314"/>
            <a:ext cx="30575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431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1" title="bus"/>
          <p:cNvPicPr>
            <a:picLocks noGrp="1" noChangeAspect="1"/>
          </p:cNvPicPr>
          <p:nvPr>
            <p:ph idx="1"/>
          </p:nvPr>
        </p:nvPicPr>
        <p:blipFill>
          <a:blip r:embed="rId2">
            <a:extLst>
              <a:ext uri="{28A0092B-C50C-407E-A947-70E740481C1C}">
                <a14:useLocalDpi xmlns:a14="http://schemas.microsoft.com/office/drawing/2010/main" val="0"/>
              </a:ext>
            </a:extLst>
          </a:blip>
          <a:srcRect l="10793" t="26456" r="3651" b="25926"/>
          <a:stretch>
            <a:fillRect/>
          </a:stretch>
        </p:blipFill>
        <p:spPr>
          <a:xfrm>
            <a:off x="4151314" y="1341438"/>
            <a:ext cx="3971925" cy="1511300"/>
          </a:xfrm>
        </p:spPr>
      </p:pic>
      <p:sp>
        <p:nvSpPr>
          <p:cNvPr id="22533" name="TextBox 5"/>
          <p:cNvSpPr txBox="1">
            <a:spLocks noChangeArrowheads="1"/>
          </p:cNvSpPr>
          <p:nvPr/>
        </p:nvSpPr>
        <p:spPr bwMode="auto">
          <a:xfrm>
            <a:off x="2279651" y="3429001"/>
            <a:ext cx="75612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dirty="0"/>
              <a:t>School Bus MUST have seatbelts – YOU MUST WEAR THEM!</a:t>
            </a:r>
          </a:p>
          <a:p>
            <a:pPr eaLnBrk="1" hangingPunct="1">
              <a:spcBef>
                <a:spcPct val="0"/>
              </a:spcBef>
              <a:buFontTx/>
              <a:buNone/>
            </a:pPr>
            <a:r>
              <a:rPr lang="en-GB" altLang="en-US" sz="2000" dirty="0"/>
              <a:t>Public Buses sometimes have seatbelts – if they have, WEAR THEM!</a:t>
            </a:r>
          </a:p>
          <a:p>
            <a:pPr eaLnBrk="1" hangingPunct="1">
              <a:spcBef>
                <a:spcPct val="0"/>
              </a:spcBef>
              <a:buFontTx/>
              <a:buNone/>
            </a:pPr>
            <a:endParaRPr lang="en-GB" altLang="en-US" sz="2000" dirty="0"/>
          </a:p>
          <a:p>
            <a:pPr eaLnBrk="1" hangingPunct="1">
              <a:spcBef>
                <a:spcPct val="0"/>
              </a:spcBef>
              <a:buFontTx/>
              <a:buNone/>
            </a:pPr>
            <a:r>
              <a:rPr lang="en-GB" altLang="en-US" sz="2000" dirty="0"/>
              <a:t>Buses are operated by bus companies like Yeomans, DRM, </a:t>
            </a:r>
            <a:r>
              <a:rPr lang="en-GB" altLang="en-US" sz="2000" dirty="0" err="1"/>
              <a:t>Sargeants</a:t>
            </a:r>
            <a:r>
              <a:rPr lang="en-GB" altLang="en-US" sz="2000" dirty="0"/>
              <a:t> phone them if the bus is late/doesn’t arrive</a:t>
            </a:r>
          </a:p>
          <a:p>
            <a:pPr eaLnBrk="1" hangingPunct="1">
              <a:spcBef>
                <a:spcPct val="0"/>
              </a:spcBef>
              <a:buFontTx/>
              <a:buNone/>
            </a:pPr>
            <a:endParaRPr lang="en-GB" altLang="en-US" sz="2000" dirty="0"/>
          </a:p>
          <a:p>
            <a:pPr eaLnBrk="1" hangingPunct="1">
              <a:spcBef>
                <a:spcPct val="0"/>
              </a:spcBef>
              <a:buFontTx/>
              <a:buNone/>
            </a:pPr>
            <a:r>
              <a:rPr lang="en-GB" altLang="en-US" sz="2000" dirty="0"/>
              <a:t>How to get on and off                    Tickets                        Money</a:t>
            </a:r>
          </a:p>
        </p:txBody>
      </p:sp>
      <p:sp>
        <p:nvSpPr>
          <p:cNvPr id="7" name="Title 1" title="&quot;&quot;"/>
          <p:cNvSpPr txBox="1">
            <a:spLocks/>
          </p:cNvSpPr>
          <p:nvPr/>
        </p:nvSpPr>
        <p:spPr bwMode="auto">
          <a:xfrm>
            <a:off x="1919536" y="163514"/>
            <a:ext cx="8147050" cy="993775"/>
          </a:xfrm>
          <a:prstGeom prst="rect">
            <a:avLst/>
          </a:prstGeom>
          <a:blipFill>
            <a:blip r:embed="rId3"/>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GB" sz="4000" dirty="0">
              <a:solidFill>
                <a:schemeClr val="bg1"/>
              </a:solidFill>
              <a:effectLst>
                <a:outerShdw blurRad="38100" dist="38100" dir="2700000" algn="tl">
                  <a:srgbClr val="000000">
                    <a:alpha val="43137"/>
                  </a:srgbClr>
                </a:outerShdw>
              </a:effectLst>
            </a:endParaRPr>
          </a:p>
        </p:txBody>
      </p:sp>
      <p:sp>
        <p:nvSpPr>
          <p:cNvPr id="22530" name="Title 1"/>
          <p:cNvSpPr>
            <a:spLocks noGrp="1"/>
          </p:cNvSpPr>
          <p:nvPr>
            <p:ph type="title"/>
          </p:nvPr>
        </p:nvSpPr>
        <p:spPr>
          <a:xfrm>
            <a:off x="1703512" y="88900"/>
            <a:ext cx="8229600" cy="1143000"/>
          </a:xfrm>
        </p:spPr>
        <p:txBody>
          <a:bodyPr/>
          <a:lstStyle/>
          <a:p>
            <a:pPr rtl="0" eaLnBrk="0" fontAlgn="base" hangingPunct="0"/>
            <a:r>
              <a:rPr lang="en-GB" dirty="0">
                <a:solidFill>
                  <a:schemeClr val="bg1"/>
                </a:solidFill>
              </a:rPr>
              <a:t>Travelling by Bus</a:t>
            </a:r>
            <a:endParaRPr lang="en-GB" dirty="0">
              <a:solidFill>
                <a:schemeClr val="bg1"/>
              </a:solidFill>
            </a:endParaRPr>
          </a:p>
        </p:txBody>
      </p:sp>
    </p:spTree>
    <p:extLst>
      <p:ext uri="{BB962C8B-B14F-4D97-AF65-F5344CB8AC3E}">
        <p14:creationId xmlns:p14="http://schemas.microsoft.com/office/powerpoint/2010/main" val="3616437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41421" y="274639"/>
            <a:ext cx="9586829" cy="1354137"/>
          </a:xfrm>
          <a:blipFill>
            <a:blip r:embed="rId3"/>
            <a:tile tx="0" ty="0" sx="100000" sy="100000" flip="none" algn="tl"/>
          </a:blipFill>
        </p:spPr>
        <p:txBody>
          <a:bodyPr/>
          <a:lstStyle/>
          <a:p>
            <a:pPr>
              <a:defRPr/>
            </a:pPr>
            <a:r>
              <a:rPr lang="en-GB" sz="4000" dirty="0">
                <a:solidFill>
                  <a:schemeClr val="bg1"/>
                </a:solidFill>
                <a:effectLst>
                  <a:outerShdw blurRad="38100" dist="38100" dir="2700000" algn="tl">
                    <a:srgbClr val="000000">
                      <a:alpha val="43137"/>
                    </a:srgbClr>
                  </a:outerShdw>
                </a:effectLst>
              </a:rPr>
              <a:t>Plan &amp; Prepare</a:t>
            </a:r>
          </a:p>
        </p:txBody>
      </p:sp>
      <p:sp>
        <p:nvSpPr>
          <p:cNvPr id="23556" name="TextBox 2"/>
          <p:cNvSpPr txBox="1">
            <a:spLocks noChangeArrowheads="1"/>
          </p:cNvSpPr>
          <p:nvPr/>
        </p:nvSpPr>
        <p:spPr bwMode="auto">
          <a:xfrm>
            <a:off x="2063750" y="1773238"/>
            <a:ext cx="80645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GB" altLang="en-US" sz="2400" dirty="0">
              <a:latin typeface="Arial" panose="020B0604020202020204" pitchFamily="34" charset="0"/>
            </a:endParaRPr>
          </a:p>
          <a:p>
            <a:pPr eaLnBrk="1" hangingPunct="1">
              <a:spcBef>
                <a:spcPct val="0"/>
              </a:spcBef>
            </a:pPr>
            <a:r>
              <a:rPr lang="en-GB" altLang="en-US" sz="2400" dirty="0">
                <a:latin typeface="Arial" panose="020B0604020202020204" pitchFamily="34" charset="0"/>
              </a:rPr>
              <a:t>Talk to your parents/carers about your new journey</a:t>
            </a:r>
          </a:p>
          <a:p>
            <a:pPr eaLnBrk="1" hangingPunct="1">
              <a:spcBef>
                <a:spcPct val="0"/>
              </a:spcBef>
            </a:pPr>
            <a:endParaRPr lang="en-GB" altLang="en-US" sz="2400" dirty="0">
              <a:latin typeface="Arial" panose="020B0604020202020204" pitchFamily="34" charset="0"/>
            </a:endParaRPr>
          </a:p>
          <a:p>
            <a:pPr eaLnBrk="1" hangingPunct="1">
              <a:spcBef>
                <a:spcPct val="0"/>
              </a:spcBef>
            </a:pPr>
            <a:r>
              <a:rPr lang="en-GB" altLang="en-US" sz="2400" dirty="0">
                <a:latin typeface="Arial" panose="020B0604020202020204" pitchFamily="34" charset="0"/>
              </a:rPr>
              <a:t>Trial run the journey if you can</a:t>
            </a:r>
          </a:p>
          <a:p>
            <a:pPr eaLnBrk="1" hangingPunct="1">
              <a:spcBef>
                <a:spcPct val="0"/>
              </a:spcBef>
            </a:pPr>
            <a:endParaRPr lang="en-GB" altLang="en-US" sz="2400" dirty="0">
              <a:latin typeface="Arial" panose="020B0604020202020204" pitchFamily="34" charset="0"/>
            </a:endParaRPr>
          </a:p>
          <a:p>
            <a:pPr eaLnBrk="1" hangingPunct="1">
              <a:spcBef>
                <a:spcPct val="0"/>
              </a:spcBef>
            </a:pPr>
            <a:r>
              <a:rPr lang="en-GB" altLang="en-US" sz="2400" dirty="0">
                <a:latin typeface="Arial" panose="020B0604020202020204" pitchFamily="34" charset="0"/>
              </a:rPr>
              <a:t>What to do if things don’t go to plan?</a:t>
            </a:r>
          </a:p>
          <a:p>
            <a:pPr eaLnBrk="1" hangingPunct="1">
              <a:spcBef>
                <a:spcPct val="0"/>
              </a:spcBef>
            </a:pPr>
            <a:endParaRPr lang="en-GB" altLang="en-US" sz="2400" dirty="0">
              <a:latin typeface="Arial" panose="020B0604020202020204" pitchFamily="34" charset="0"/>
            </a:endParaRPr>
          </a:p>
          <a:p>
            <a:pPr eaLnBrk="1" hangingPunct="1">
              <a:spcBef>
                <a:spcPct val="0"/>
              </a:spcBef>
            </a:pPr>
            <a:r>
              <a:rPr lang="en-GB" altLang="en-US" sz="2400" dirty="0">
                <a:latin typeface="Arial" panose="020B0604020202020204" pitchFamily="34" charset="0"/>
              </a:rPr>
              <a:t>Know where you are, keep alert &amp; keep in touch</a:t>
            </a:r>
          </a:p>
          <a:p>
            <a:pPr eaLnBrk="1" hangingPunct="1">
              <a:spcBef>
                <a:spcPct val="0"/>
              </a:spcBef>
            </a:pPr>
            <a:endParaRPr lang="en-GB" altLang="en-US" sz="2400" dirty="0">
              <a:latin typeface="Arial" panose="020B0604020202020204" pitchFamily="34" charset="0"/>
            </a:endParaRPr>
          </a:p>
          <a:p>
            <a:pPr eaLnBrk="1" hangingPunct="1">
              <a:spcBef>
                <a:spcPct val="0"/>
              </a:spcBef>
            </a:pPr>
            <a:r>
              <a:rPr lang="en-GB" altLang="en-US" sz="2400" dirty="0">
                <a:latin typeface="Arial" panose="020B0604020202020204" pitchFamily="34" charset="0"/>
              </a:rPr>
              <a:t> I.C.E  In case of Emergency and what3words app</a:t>
            </a:r>
          </a:p>
          <a:p>
            <a:pPr eaLnBrk="1" hangingPunct="1">
              <a:spcBef>
                <a:spcPct val="0"/>
              </a:spcBef>
            </a:pPr>
            <a:endParaRPr lang="en-GB" altLang="en-US" sz="2400" b="1" dirty="0">
              <a:latin typeface="Aharoni" pitchFamily="2" charset="0"/>
              <a:cs typeface="Aharoni" pitchFamily="2" charset="0"/>
            </a:endParaRPr>
          </a:p>
          <a:p>
            <a:pPr eaLnBrk="1" hangingPunct="1">
              <a:spcBef>
                <a:spcPct val="0"/>
              </a:spcBef>
            </a:pPr>
            <a:endParaRPr lang="en-GB" altLang="en-US" sz="2400" b="1" dirty="0">
              <a:latin typeface="Aharoni" pitchFamily="2" charset="0"/>
              <a:cs typeface="Aharoni" pitchFamily="2" charset="0"/>
            </a:endParaRPr>
          </a:p>
          <a:p>
            <a:pPr eaLnBrk="1" hangingPunct="1">
              <a:spcBef>
                <a:spcPct val="0"/>
              </a:spcBef>
            </a:pPr>
            <a:endParaRPr lang="en-GB" altLang="en-US" sz="2400" b="1" dirty="0">
              <a:latin typeface="Aharoni" pitchFamily="2" charset="0"/>
              <a:cs typeface="Aharoni" pitchFamily="2" charset="0"/>
            </a:endParaRPr>
          </a:p>
        </p:txBody>
      </p:sp>
    </p:spTree>
    <p:extLst>
      <p:ext uri="{BB962C8B-B14F-4D97-AF65-F5344CB8AC3E}">
        <p14:creationId xmlns:p14="http://schemas.microsoft.com/office/powerpoint/2010/main" val="3794833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1579" y="419101"/>
            <a:ext cx="9023435" cy="1281113"/>
          </a:xfrm>
          <a:blipFill>
            <a:blip r:embed="rId3"/>
            <a:tile tx="0" ty="0" sx="100000" sy="100000" flip="none" algn="tl"/>
          </a:blipFill>
        </p:spPr>
        <p:txBody>
          <a:bodyPr>
            <a:normAutofit/>
          </a:bodyPr>
          <a:lstStyle/>
          <a:p>
            <a:pPr>
              <a:defRPr/>
            </a:pPr>
            <a:r>
              <a:rPr lang="en-GB" sz="4000" dirty="0">
                <a:solidFill>
                  <a:schemeClr val="bg1"/>
                </a:solidFill>
                <a:effectLst>
                  <a:outerShdw blurRad="38100" dist="38100" dir="2700000" algn="tl">
                    <a:srgbClr val="000000">
                      <a:alpha val="43137"/>
                    </a:srgbClr>
                  </a:outerShdw>
                </a:effectLst>
              </a:rPr>
              <a:t>Have a great summer,  remember to STOP LOOK LISTEN THINK</a:t>
            </a:r>
            <a:endParaRPr lang="en-GB" sz="4000" i="1" dirty="0">
              <a:solidFill>
                <a:srgbClr val="FFFF00"/>
              </a:solidFill>
              <a:effectLst>
                <a:outerShdw blurRad="38100" dist="38100" dir="2700000" algn="tl">
                  <a:srgbClr val="000000">
                    <a:alpha val="43137"/>
                  </a:srgbClr>
                </a:outerShdw>
              </a:effectLst>
            </a:endParaRPr>
          </a:p>
        </p:txBody>
      </p:sp>
      <p:sp>
        <p:nvSpPr>
          <p:cNvPr id="6" name="TextBox 5"/>
          <p:cNvSpPr txBox="1">
            <a:spLocks noChangeArrowheads="1"/>
          </p:cNvSpPr>
          <p:nvPr/>
        </p:nvSpPr>
        <p:spPr bwMode="auto">
          <a:xfrm>
            <a:off x="932783" y="1700214"/>
            <a:ext cx="9723854"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dirty="0"/>
              <a:t>Back to basics: </a:t>
            </a:r>
            <a:r>
              <a:rPr lang="en-GB" altLang="en-US" sz="2800" dirty="0">
                <a:solidFill>
                  <a:srgbClr val="00B050"/>
                </a:solidFill>
              </a:rPr>
              <a:t>GREEN CROSS CODE</a:t>
            </a:r>
          </a:p>
          <a:p>
            <a:pPr eaLnBrk="1" hangingPunct="1">
              <a:spcBef>
                <a:spcPct val="0"/>
              </a:spcBef>
              <a:buFontTx/>
              <a:buNone/>
            </a:pPr>
            <a:endParaRPr lang="en-GB" altLang="en-US" sz="2800" dirty="0">
              <a:solidFill>
                <a:srgbClr val="00B050"/>
              </a:solidFill>
            </a:endParaRPr>
          </a:p>
          <a:p>
            <a:pPr eaLnBrk="1" hangingPunct="1">
              <a:spcBef>
                <a:spcPct val="0"/>
              </a:spcBef>
              <a:buFontTx/>
              <a:buNone/>
            </a:pPr>
            <a:r>
              <a:rPr lang="en-GB" altLang="en-US" sz="2800" dirty="0"/>
              <a:t>Wear your seat belt properly, every time</a:t>
            </a:r>
          </a:p>
          <a:p>
            <a:pPr eaLnBrk="1" hangingPunct="1">
              <a:spcBef>
                <a:spcPct val="0"/>
              </a:spcBef>
              <a:buFontTx/>
              <a:buNone/>
            </a:pPr>
            <a:r>
              <a:rPr lang="en-GB" altLang="en-US" sz="2800" dirty="0"/>
              <a:t> </a:t>
            </a:r>
          </a:p>
          <a:p>
            <a:pPr eaLnBrk="1" hangingPunct="1">
              <a:spcBef>
                <a:spcPct val="0"/>
              </a:spcBef>
              <a:buFontTx/>
              <a:buNone/>
            </a:pPr>
            <a:r>
              <a:rPr lang="en-GB" altLang="en-US" sz="2800" dirty="0"/>
              <a:t>Don’t distract the driver</a:t>
            </a:r>
          </a:p>
          <a:p>
            <a:pPr eaLnBrk="1" hangingPunct="1">
              <a:spcBef>
                <a:spcPct val="0"/>
              </a:spcBef>
              <a:buFontTx/>
              <a:buNone/>
            </a:pPr>
            <a:endParaRPr lang="en-GB" altLang="en-US" sz="2800" dirty="0"/>
          </a:p>
          <a:p>
            <a:pPr eaLnBrk="1" hangingPunct="1">
              <a:spcBef>
                <a:spcPct val="0"/>
              </a:spcBef>
              <a:buFontTx/>
              <a:buNone/>
            </a:pPr>
            <a:r>
              <a:rPr lang="en-GB" altLang="en-US" sz="2800" dirty="0"/>
              <a:t>Wear a helmet; Get trained; Be Seen</a:t>
            </a:r>
          </a:p>
          <a:p>
            <a:pPr eaLnBrk="1" hangingPunct="1">
              <a:spcBef>
                <a:spcPct val="0"/>
              </a:spcBef>
              <a:buFontTx/>
              <a:buNone/>
            </a:pPr>
            <a:endParaRPr lang="en-GB" altLang="en-US" sz="2800" dirty="0"/>
          </a:p>
          <a:p>
            <a:pPr eaLnBrk="1" hangingPunct="1">
              <a:spcBef>
                <a:spcPct val="0"/>
              </a:spcBef>
              <a:buFontTx/>
              <a:buNone/>
            </a:pPr>
            <a:r>
              <a:rPr lang="en-GB" altLang="en-US" sz="2800" dirty="0"/>
              <a:t>Choose the safest route you can, use safer crossing places and let people know where you are</a:t>
            </a:r>
          </a:p>
        </p:txBody>
      </p:sp>
    </p:spTree>
    <p:extLst>
      <p:ext uri="{BB962C8B-B14F-4D97-AF65-F5344CB8AC3E}">
        <p14:creationId xmlns:p14="http://schemas.microsoft.com/office/powerpoint/2010/main" val="1352109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847098" y="3535447"/>
            <a:ext cx="59055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r" eaLnBrk="1" hangingPunct="1">
              <a:spcBef>
                <a:spcPct val="50000"/>
              </a:spcBef>
              <a:defRPr/>
            </a:pPr>
            <a:r>
              <a:rPr lang="en-GB" sz="2000" b="1" i="1" dirty="0">
                <a:solidFill>
                  <a:srgbClr val="FF3300"/>
                </a:solidFill>
                <a:effectLst>
                  <a:outerShdw blurRad="38100" dist="38100" dir="2700000" algn="tl">
                    <a:srgbClr val="C0C0C0"/>
                  </a:outerShdw>
                </a:effectLst>
                <a:latin typeface="Helvetica" pitchFamily="34" charset="0"/>
                <a:cs typeface="Arial" charset="0"/>
              </a:rPr>
              <a:t>If you would like any further information :</a:t>
            </a:r>
          </a:p>
          <a:p>
            <a:pPr algn="r" eaLnBrk="1" hangingPunct="1">
              <a:spcBef>
                <a:spcPct val="50000"/>
              </a:spcBef>
              <a:defRPr/>
            </a:pPr>
            <a:endParaRPr lang="en-GB" sz="2000" dirty="0">
              <a:effectLst>
                <a:outerShdw blurRad="38100" dist="38100" dir="2700000" algn="tl">
                  <a:srgbClr val="C0C0C0"/>
                </a:outerShdw>
              </a:effectLst>
              <a:latin typeface="Helvetica" pitchFamily="34" charset="0"/>
              <a:cs typeface="Arial" charset="0"/>
            </a:endParaRPr>
          </a:p>
          <a:p>
            <a:pPr algn="r" eaLnBrk="1" hangingPunct="1">
              <a:spcBef>
                <a:spcPct val="50000"/>
              </a:spcBef>
              <a:defRPr/>
            </a:pPr>
            <a:r>
              <a:rPr lang="en-GB" sz="2000" dirty="0">
                <a:effectLst>
                  <a:outerShdw blurRad="38100" dist="38100" dir="2700000" algn="tl">
                    <a:srgbClr val="C0C0C0"/>
                  </a:outerShdw>
                </a:effectLst>
                <a:latin typeface="Helvetica" pitchFamily="34" charset="0"/>
                <a:cs typeface="Arial" charset="0"/>
              </a:rPr>
              <a:t>Road Safety Team</a:t>
            </a:r>
          </a:p>
          <a:p>
            <a:pPr algn="r" eaLnBrk="1" hangingPunct="1">
              <a:spcBef>
                <a:spcPct val="50000"/>
              </a:spcBef>
              <a:defRPr/>
            </a:pPr>
            <a:r>
              <a:rPr lang="en-GB" sz="2000" dirty="0">
                <a:effectLst>
                  <a:outerShdw blurRad="38100" dist="38100" dir="2700000" algn="tl">
                    <a:srgbClr val="C0C0C0"/>
                  </a:outerShdw>
                </a:effectLst>
                <a:latin typeface="Helvetica" pitchFamily="34" charset="0"/>
                <a:cs typeface="Arial" charset="0"/>
              </a:rPr>
              <a:t>roadsafety@herefordshire.gov.uk </a:t>
            </a:r>
          </a:p>
          <a:p>
            <a:pPr algn="r" eaLnBrk="1" hangingPunct="1">
              <a:spcBef>
                <a:spcPct val="50000"/>
              </a:spcBef>
              <a:defRPr/>
            </a:pPr>
            <a:r>
              <a:rPr lang="en-GB" sz="2000" dirty="0">
                <a:effectLst>
                  <a:outerShdw blurRad="38100" dist="38100" dir="2700000" algn="tl">
                    <a:srgbClr val="C0C0C0"/>
                  </a:outerShdw>
                </a:effectLst>
                <a:latin typeface="Helvetica" pitchFamily="34" charset="0"/>
                <a:cs typeface="Arial" charset="0"/>
              </a:rPr>
              <a:t>01432 260946</a:t>
            </a:r>
          </a:p>
        </p:txBody>
      </p:sp>
      <p:pic>
        <p:nvPicPr>
          <p:cNvPr id="27653" name="Picture 3" descr="thumbs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14" y="922756"/>
            <a:ext cx="3868738"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3782678" y="2013950"/>
            <a:ext cx="8229600" cy="1143000"/>
          </a:xfrm>
        </p:spPr>
        <p:txBody>
          <a:bodyPr>
            <a:normAutofit fontScale="90000"/>
          </a:bodyPr>
          <a:lstStyle/>
          <a:p>
            <a:pPr rtl="0" eaLnBrk="1" fontAlgn="base" hangingPunct="1"/>
            <a:r>
              <a:rPr lang="en-GB" sz="9000" dirty="0">
                <a:solidFill>
                  <a:srgbClr val="000000"/>
                </a:solidFill>
                <a:effectLst>
                  <a:outerShdw blurRad="38100" dist="38100" dir="2700000" algn="tl" rotWithShape="0">
                    <a:srgbClr val="C0C0C0"/>
                  </a:outerShdw>
                </a:effectLst>
                <a:latin typeface="Helvetica" panose="020B0604020202020204" pitchFamily="34" charset="0"/>
                <a:ea typeface="+mn-ea"/>
                <a:cs typeface="Arial" panose="020B0604020202020204" pitchFamily="34" charset="0"/>
              </a:rPr>
              <a:t>Thank you</a:t>
            </a:r>
            <a:endParaRPr lang="en-GB" dirty="0" smtClean="0">
              <a:effectLst/>
            </a:endParaRPr>
          </a:p>
          <a:p>
            <a:endParaRPr lang="en-GB" dirty="0"/>
          </a:p>
        </p:txBody>
      </p:sp>
    </p:spTree>
    <p:extLst>
      <p:ext uri="{BB962C8B-B14F-4D97-AF65-F5344CB8AC3E}">
        <p14:creationId xmlns:p14="http://schemas.microsoft.com/office/powerpoint/2010/main" val="2281876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30400" y="84138"/>
            <a:ext cx="8229600" cy="1143000"/>
          </a:xfrm>
        </p:spPr>
        <p:txBody>
          <a:bodyPr/>
          <a:lstStyle/>
          <a:p>
            <a:r>
              <a:rPr lang="en-GB" altLang="en-US" dirty="0" smtClean="0"/>
              <a:t>First Journeys</a:t>
            </a:r>
          </a:p>
        </p:txBody>
      </p:sp>
      <p:pic>
        <p:nvPicPr>
          <p:cNvPr id="2" name="First Journeys (1).mp4" descr="This film shows children talking about their first journeys without an adult">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736725" y="999946"/>
            <a:ext cx="8423275"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5393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title="t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3326" y="3593766"/>
            <a:ext cx="15240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4" title="Aeropl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63" y="1648143"/>
            <a:ext cx="222885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7" title="Motor bi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8313" y="3519154"/>
            <a:ext cx="1601787" cy="217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8" title="Sh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3326" y="1648142"/>
            <a:ext cx="265430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1" title="Bus"/>
          <p:cNvPicPr>
            <a:picLocks noChangeAspect="1"/>
          </p:cNvPicPr>
          <p:nvPr/>
        </p:nvPicPr>
        <p:blipFill>
          <a:blip r:embed="rId7">
            <a:extLst>
              <a:ext uri="{28A0092B-C50C-407E-A947-70E740481C1C}">
                <a14:useLocalDpi xmlns:a14="http://schemas.microsoft.com/office/drawing/2010/main" val="0"/>
              </a:ext>
            </a:extLst>
          </a:blip>
          <a:srcRect l="10390" t="23236" r="15170" b="22897"/>
          <a:stretch>
            <a:fillRect/>
          </a:stretch>
        </p:blipFill>
        <p:spPr bwMode="auto">
          <a:xfrm>
            <a:off x="6358313" y="1679892"/>
            <a:ext cx="230505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2" title="Walking"/>
          <p:cNvPicPr>
            <a:picLocks noChangeAspect="1"/>
          </p:cNvPicPr>
          <p:nvPr/>
        </p:nvPicPr>
        <p:blipFill>
          <a:blip r:embed="rId8">
            <a:extLst>
              <a:ext uri="{28A0092B-C50C-407E-A947-70E740481C1C}">
                <a14:useLocalDpi xmlns:a14="http://schemas.microsoft.com/office/drawing/2010/main" val="0"/>
              </a:ext>
            </a:extLst>
          </a:blip>
          <a:srcRect l="8997" t="7414" r="12016"/>
          <a:stretch>
            <a:fillRect/>
          </a:stretch>
        </p:blipFill>
        <p:spPr bwMode="auto">
          <a:xfrm>
            <a:off x="3606800" y="3619500"/>
            <a:ext cx="12350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3" title="car"/>
          <p:cNvPicPr>
            <a:picLocks noChangeAspect="1"/>
          </p:cNvPicPr>
          <p:nvPr/>
        </p:nvPicPr>
        <p:blipFill>
          <a:blip r:embed="rId9">
            <a:extLst>
              <a:ext uri="{28A0092B-C50C-407E-A947-70E740481C1C}">
                <a14:useLocalDpi xmlns:a14="http://schemas.microsoft.com/office/drawing/2010/main" val="0"/>
              </a:ext>
            </a:extLst>
          </a:blip>
          <a:srcRect l="5115" t="18182" r="1060" b="10303"/>
          <a:stretch>
            <a:fillRect/>
          </a:stretch>
        </p:blipFill>
        <p:spPr bwMode="auto">
          <a:xfrm>
            <a:off x="3606800" y="1648142"/>
            <a:ext cx="22415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title="Cyclist"/>
          <p:cNvPicPr>
            <a:picLocks noChangeAspect="1"/>
          </p:cNvPicPr>
          <p:nvPr/>
        </p:nvPicPr>
        <p:blipFill>
          <a:blip r:embed="rId10">
            <a:extLst>
              <a:ext uri="{28A0092B-C50C-407E-A947-70E740481C1C}">
                <a14:useLocalDpi xmlns:a14="http://schemas.microsoft.com/office/drawing/2010/main" val="0"/>
              </a:ext>
            </a:extLst>
          </a:blip>
          <a:srcRect t="26060" r="40909" b="14546"/>
          <a:stretch>
            <a:fillRect/>
          </a:stretch>
        </p:blipFill>
        <p:spPr bwMode="auto">
          <a:xfrm>
            <a:off x="665163" y="3617914"/>
            <a:ext cx="144462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Box 6" title="&quot;&quot;"/>
          <p:cNvSpPr txBox="1">
            <a:spLocks noChangeArrowheads="1"/>
          </p:cNvSpPr>
          <p:nvPr/>
        </p:nvSpPr>
        <p:spPr bwMode="auto">
          <a:xfrm>
            <a:off x="601664" y="665797"/>
            <a:ext cx="11225962" cy="584200"/>
          </a:xfrm>
          <a:prstGeom prst="rect">
            <a:avLst/>
          </a:prstGeom>
          <a:blipFill dpi="0" rotWithShape="1">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dirty="0">
              <a:solidFill>
                <a:schemeClr val="bg1"/>
              </a:solidFill>
            </a:endParaRPr>
          </a:p>
        </p:txBody>
      </p:sp>
      <p:sp>
        <p:nvSpPr>
          <p:cNvPr id="3" name="Title 2"/>
          <p:cNvSpPr>
            <a:spLocks noGrp="1"/>
          </p:cNvSpPr>
          <p:nvPr>
            <p:ph type="title"/>
          </p:nvPr>
        </p:nvSpPr>
        <p:spPr>
          <a:xfrm>
            <a:off x="598154" y="466189"/>
            <a:ext cx="5363604" cy="982880"/>
          </a:xfrm>
        </p:spPr>
        <p:txBody>
          <a:bodyPr>
            <a:normAutofit/>
          </a:bodyPr>
          <a:lstStyle/>
          <a:p>
            <a:pPr rtl="0" eaLnBrk="1" fontAlgn="base" hangingPunct="1"/>
            <a:r>
              <a:rPr lang="en-GB" sz="3200" dirty="0">
                <a:solidFill>
                  <a:srgbClr val="FFFFFF"/>
                </a:solidFill>
                <a:latin typeface="Calibri" panose="020F0502020204030204" pitchFamily="34" charset="0"/>
                <a:ea typeface="+mn-ea"/>
                <a:cs typeface="Arial" panose="020B0604020202020204" pitchFamily="34" charset="0"/>
              </a:rPr>
              <a:t>Is there a ‘safe’ way to travel</a:t>
            </a:r>
            <a:r>
              <a:rPr lang="en-GB" sz="3200" dirty="0" smtClean="0">
                <a:solidFill>
                  <a:srgbClr val="FFFFFF"/>
                </a:solidFill>
                <a:latin typeface="Calibri" panose="020F0502020204030204" pitchFamily="34" charset="0"/>
                <a:ea typeface="+mn-ea"/>
                <a:cs typeface="Arial" panose="020B0604020202020204" pitchFamily="34" charset="0"/>
              </a:rPr>
              <a:t>?</a:t>
            </a:r>
            <a:endParaRPr lang="en-GB" sz="3200" dirty="0"/>
          </a:p>
        </p:txBody>
      </p:sp>
    </p:spTree>
    <p:extLst>
      <p:ext uri="{BB962C8B-B14F-4D97-AF65-F5344CB8AC3E}">
        <p14:creationId xmlns:p14="http://schemas.microsoft.com/office/powerpoint/2010/main" val="4272466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title="cyclist"/>
          <p:cNvPicPr>
            <a:picLocks noChangeAspect="1"/>
          </p:cNvPicPr>
          <p:nvPr/>
        </p:nvPicPr>
        <p:blipFill>
          <a:blip r:embed="rId3">
            <a:extLst>
              <a:ext uri="{28A0092B-C50C-407E-A947-70E740481C1C}">
                <a14:useLocalDpi xmlns:a14="http://schemas.microsoft.com/office/drawing/2010/main" val="0"/>
              </a:ext>
            </a:extLst>
          </a:blip>
          <a:srcRect t="26060" r="40909" b="14546"/>
          <a:stretch>
            <a:fillRect/>
          </a:stretch>
        </p:blipFill>
        <p:spPr bwMode="auto">
          <a:xfrm>
            <a:off x="2424114" y="1628776"/>
            <a:ext cx="2422525"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6" title="&quot;&quot;"/>
          <p:cNvSpPr txBox="1">
            <a:spLocks noChangeArrowheads="1"/>
          </p:cNvSpPr>
          <p:nvPr/>
        </p:nvSpPr>
        <p:spPr bwMode="auto">
          <a:xfrm>
            <a:off x="385012" y="549275"/>
            <a:ext cx="9382878" cy="584200"/>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dirty="0">
                <a:solidFill>
                  <a:schemeClr val="bg1"/>
                </a:solidFill>
              </a:rPr>
              <a:t>   </a:t>
            </a:r>
          </a:p>
        </p:txBody>
      </p:sp>
      <p:pic>
        <p:nvPicPr>
          <p:cNvPr id="8197" name="Picture 2" title="Children on a cross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59376" y="1892300"/>
            <a:ext cx="4608513"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385012" y="841375"/>
            <a:ext cx="9825788" cy="634082"/>
          </a:xfrm>
        </p:spPr>
        <p:txBody>
          <a:bodyPr/>
          <a:lstStyle/>
          <a:p>
            <a:pPr rtl="0" eaLnBrk="1" fontAlgn="base" hangingPunct="1"/>
            <a:r>
              <a:rPr lang="en-GB" sz="3200" dirty="0">
                <a:solidFill>
                  <a:srgbClr val="FFFFFF"/>
                </a:solidFill>
                <a:latin typeface="Calibri" panose="020F0502020204030204" pitchFamily="34" charset="0"/>
                <a:ea typeface="+mn-ea"/>
                <a:cs typeface="Arial" panose="020B0604020202020204" pitchFamily="34" charset="0"/>
              </a:rPr>
              <a:t>What makes these road users vulnerable?</a:t>
            </a:r>
            <a:endParaRPr lang="en-GB" sz="3200" dirty="0"/>
          </a:p>
          <a:p>
            <a:endParaRPr lang="en-GB" dirty="0"/>
          </a:p>
        </p:txBody>
      </p:sp>
    </p:spTree>
    <p:extLst>
      <p:ext uri="{BB962C8B-B14F-4D97-AF65-F5344CB8AC3E}">
        <p14:creationId xmlns:p14="http://schemas.microsoft.com/office/powerpoint/2010/main" val="2218679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357" y="764705"/>
            <a:ext cx="10756231" cy="1470025"/>
          </a:xfrm>
        </p:spPr>
        <p:txBody>
          <a:bodyPr/>
          <a:lstStyle/>
          <a:p>
            <a:pPr algn="l" rtl="0" eaLnBrk="0" fontAlgn="base" hangingPunct="0"/>
            <a:r>
              <a:rPr lang="en-GB" sz="2400" b="1" dirty="0">
                <a:solidFill>
                  <a:srgbClr val="000000"/>
                </a:solidFill>
                <a:latin typeface="Calibri" panose="020F0502020204030204" pitchFamily="34" charset="0"/>
                <a:ea typeface="+mn-ea"/>
                <a:cs typeface="+mn-cs"/>
              </a:rPr>
              <a:t>Older children are more likely to be involved in a road traffic collision than younger children. </a:t>
            </a:r>
            <a:endParaRPr lang="en-GB" dirty="0" smtClean="0">
              <a:effectLst/>
            </a:endParaRPr>
          </a:p>
          <a:p>
            <a:endParaRPr lang="en-GB" dirty="0"/>
          </a:p>
        </p:txBody>
      </p:sp>
      <p:sp>
        <p:nvSpPr>
          <p:cNvPr id="4" name="Rectangle 3"/>
          <p:cNvSpPr/>
          <p:nvPr/>
        </p:nvSpPr>
        <p:spPr>
          <a:xfrm>
            <a:off x="2209800" y="2047002"/>
            <a:ext cx="5310336" cy="3108543"/>
          </a:xfrm>
          <a:prstGeom prst="rect">
            <a:avLst/>
          </a:prstGeom>
        </p:spPr>
        <p:txBody>
          <a:bodyPr wrap="square">
            <a:spAutoFit/>
          </a:bodyPr>
          <a:lstStyle/>
          <a:p>
            <a:pPr>
              <a:defRPr/>
            </a:pPr>
            <a:r>
              <a:rPr lang="en-GB" sz="2800" b="1" dirty="0"/>
              <a:t>Why is this?</a:t>
            </a:r>
          </a:p>
          <a:p>
            <a:pPr marL="342900" indent="-342900">
              <a:buFont typeface="Arial" panose="020B0604020202020204" pitchFamily="34" charset="0"/>
              <a:buChar char="•"/>
              <a:defRPr/>
            </a:pPr>
            <a:r>
              <a:rPr lang="en-GB" sz="2800" b="1" dirty="0"/>
              <a:t>Less adult influence  </a:t>
            </a:r>
          </a:p>
          <a:p>
            <a:pPr marL="342900" indent="-342900">
              <a:buFont typeface="Arial" panose="020B0604020202020204" pitchFamily="34" charset="0"/>
              <a:buChar char="•"/>
              <a:defRPr/>
            </a:pPr>
            <a:r>
              <a:rPr lang="en-GB" sz="2800" b="1" dirty="0"/>
              <a:t>Less experience </a:t>
            </a:r>
          </a:p>
          <a:p>
            <a:pPr marL="342900" indent="-342900">
              <a:buFont typeface="Arial" panose="020B0604020202020204" pitchFamily="34" charset="0"/>
              <a:buChar char="•"/>
              <a:defRPr/>
            </a:pPr>
            <a:r>
              <a:rPr lang="en-GB" sz="2800" b="1" dirty="0"/>
              <a:t>Distracted by friends/phones</a:t>
            </a:r>
          </a:p>
          <a:p>
            <a:pPr marL="342900" indent="-342900">
              <a:buFont typeface="Arial" panose="020B0604020202020204" pitchFamily="34" charset="0"/>
              <a:buChar char="•"/>
              <a:defRPr/>
            </a:pPr>
            <a:r>
              <a:rPr lang="en-GB" sz="2800" b="1" dirty="0"/>
              <a:t>Risk taking/Peer Pressure </a:t>
            </a:r>
          </a:p>
          <a:p>
            <a:pPr marL="342900" indent="-342900">
              <a:buFont typeface="Arial" panose="020B0604020202020204" pitchFamily="34" charset="0"/>
              <a:buChar char="•"/>
              <a:defRPr/>
            </a:pPr>
            <a:r>
              <a:rPr lang="en-GB" sz="2800" b="1" dirty="0"/>
              <a:t>Over confidence in ability</a:t>
            </a:r>
            <a:endParaRPr lang="en-GB" sz="2800" b="1" dirty="0"/>
          </a:p>
        </p:txBody>
      </p:sp>
    </p:spTree>
    <p:extLst>
      <p:ext uri="{BB962C8B-B14F-4D97-AF65-F5344CB8AC3E}">
        <p14:creationId xmlns:p14="http://schemas.microsoft.com/office/powerpoint/2010/main" val="3866356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81263" y="274638"/>
            <a:ext cx="9729537" cy="988678"/>
          </a:xfrm>
          <a:blipFill>
            <a:blip r:embed="rId3"/>
            <a:tile tx="0" ty="0" sx="100000" sy="100000" flip="none" algn="tl"/>
          </a:blipFill>
        </p:spPr>
        <p:txBody>
          <a:bodyPr/>
          <a:lstStyle/>
          <a:p>
            <a:pPr>
              <a:defRPr/>
            </a:pPr>
            <a:r>
              <a:rPr lang="en-GB" dirty="0" smtClean="0">
                <a:solidFill>
                  <a:schemeClr val="bg1"/>
                </a:solidFill>
                <a:effectLst>
                  <a:outerShdw blurRad="38100" dist="38100" dir="2700000" algn="tl">
                    <a:srgbClr val="000000">
                      <a:alpha val="43137"/>
                    </a:srgbClr>
                  </a:outerShdw>
                </a:effectLst>
              </a:rPr>
              <a:t>How you get around</a:t>
            </a:r>
          </a:p>
        </p:txBody>
      </p:sp>
      <p:pic>
        <p:nvPicPr>
          <p:cNvPr id="11269" name="Picture 5" title="walki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7778"/>
          <a:stretch/>
        </p:blipFill>
        <p:spPr bwMode="auto">
          <a:xfrm>
            <a:off x="2495600" y="4084082"/>
            <a:ext cx="2304256" cy="1809419"/>
          </a:xfrm>
          <a:prstGeom prst="flowChartAlternateProcess">
            <a:avLst/>
          </a:prstGeom>
          <a:noFill/>
          <a:extLst>
            <a:ext uri="{909E8E84-426E-40DD-AFC4-6F175D3DCCD1}">
              <a14:hiddenFill xmlns:a14="http://schemas.microsoft.com/office/drawing/2010/main">
                <a:solidFill>
                  <a:srgbClr val="FFFFFF"/>
                </a:solidFill>
              </a14:hiddenFill>
            </a:ext>
          </a:extLst>
        </p:spPr>
      </p:pic>
      <p:pic>
        <p:nvPicPr>
          <p:cNvPr id="4" name="Picture 3" title="bus"/>
          <p:cNvPicPr>
            <a:picLocks noChangeAspect="1"/>
          </p:cNvPicPr>
          <p:nvPr/>
        </p:nvPicPr>
        <p:blipFill rotWithShape="1">
          <a:blip r:embed="rId5">
            <a:extLst>
              <a:ext uri="{28A0092B-C50C-407E-A947-70E740481C1C}">
                <a14:useLocalDpi xmlns:a14="http://schemas.microsoft.com/office/drawing/2010/main" val="0"/>
              </a:ext>
            </a:extLst>
          </a:blip>
          <a:srcRect l="12083" t="23333" r="20209" b="13611"/>
          <a:stretch/>
        </p:blipFill>
        <p:spPr>
          <a:xfrm>
            <a:off x="1775520" y="1671523"/>
            <a:ext cx="3024336" cy="2112382"/>
          </a:xfrm>
          <a:prstGeom prst="flowChartAlternateProcess">
            <a:avLst/>
          </a:prstGeom>
        </p:spPr>
      </p:pic>
      <p:pic>
        <p:nvPicPr>
          <p:cNvPr id="5" name="Picture 4" title="in a car"/>
          <p:cNvPicPr>
            <a:picLocks noChangeAspect="1"/>
          </p:cNvPicPr>
          <p:nvPr/>
        </p:nvPicPr>
        <p:blipFill rotWithShape="1">
          <a:blip r:embed="rId6" cstate="print">
            <a:extLst>
              <a:ext uri="{28A0092B-C50C-407E-A947-70E740481C1C}">
                <a14:useLocalDpi xmlns:a14="http://schemas.microsoft.com/office/drawing/2010/main" val="0"/>
              </a:ext>
            </a:extLst>
          </a:blip>
          <a:srcRect l="14507" t="11186" b="31971"/>
          <a:stretch/>
        </p:blipFill>
        <p:spPr>
          <a:xfrm>
            <a:off x="8112224" y="1789110"/>
            <a:ext cx="2088232" cy="2084708"/>
          </a:xfrm>
          <a:prstGeom prst="flowChartAlternateProcess">
            <a:avLst/>
          </a:prstGeom>
        </p:spPr>
      </p:pic>
      <p:pic>
        <p:nvPicPr>
          <p:cNvPr id="12295" name="Picture 5" title="cycli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r="33258"/>
          <a:stretch>
            <a:fillRect/>
          </a:stretch>
        </p:blipFill>
        <p:spPr bwMode="auto">
          <a:xfrm>
            <a:off x="5735638" y="1705928"/>
            <a:ext cx="1630362"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928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12821" y="274639"/>
            <a:ext cx="9815429" cy="993775"/>
          </a:xfrm>
          <a:blipFill>
            <a:blip r:embed="rId3"/>
            <a:tile tx="0" ty="0" sx="100000" sy="100000" flip="none" algn="tl"/>
          </a:blipFill>
        </p:spPr>
        <p:txBody>
          <a:bodyPr/>
          <a:lstStyle/>
          <a:p>
            <a:pPr>
              <a:defRPr/>
            </a:pPr>
            <a:r>
              <a:rPr lang="en-GB" sz="4000" dirty="0">
                <a:solidFill>
                  <a:schemeClr val="bg1"/>
                </a:solidFill>
                <a:effectLst>
                  <a:outerShdw blurRad="38100" dist="38100" dir="2700000" algn="tl">
                    <a:srgbClr val="000000">
                      <a:alpha val="43137"/>
                    </a:srgbClr>
                  </a:outerShdw>
                </a:effectLst>
              </a:rPr>
              <a:t>Pedestrian :</a:t>
            </a:r>
            <a:r>
              <a:rPr lang="en-GB" sz="2000" dirty="0">
                <a:solidFill>
                  <a:schemeClr val="bg1"/>
                </a:solidFill>
                <a:effectLst>
                  <a:outerShdw blurRad="38100" dist="38100" dir="2700000" algn="tl">
                    <a:srgbClr val="000000">
                      <a:alpha val="43137"/>
                    </a:srgbClr>
                  </a:outerShdw>
                </a:effectLst>
              </a:rPr>
              <a:t> Green Cross Code  Distractions Route Plan</a:t>
            </a:r>
            <a:br>
              <a:rPr lang="en-GB" sz="2000" dirty="0">
                <a:solidFill>
                  <a:schemeClr val="bg1"/>
                </a:solidFill>
                <a:effectLst>
                  <a:outerShdw blurRad="38100" dist="38100" dir="2700000" algn="tl">
                    <a:srgbClr val="000000">
                      <a:alpha val="43137"/>
                    </a:srgbClr>
                  </a:outerShdw>
                </a:effectLst>
              </a:rPr>
            </a:br>
            <a:r>
              <a:rPr lang="en-GB" sz="2000" dirty="0">
                <a:solidFill>
                  <a:schemeClr val="bg1"/>
                </a:solidFill>
                <a:effectLst>
                  <a:outerShdw blurRad="38100" dist="38100" dir="2700000" algn="tl">
                    <a:srgbClr val="000000">
                      <a:alpha val="43137"/>
                    </a:srgbClr>
                  </a:outerShdw>
                </a:effectLst>
              </a:rPr>
              <a:t>         Safer crossing places</a:t>
            </a:r>
          </a:p>
        </p:txBody>
      </p:sp>
      <p:pic>
        <p:nvPicPr>
          <p:cNvPr id="14339" name="Picture 4" title="by a kerb"/>
          <p:cNvPicPr>
            <a:picLocks noChangeAspect="1"/>
          </p:cNvPicPr>
          <p:nvPr/>
        </p:nvPicPr>
        <p:blipFill>
          <a:blip r:embed="rId4">
            <a:extLst>
              <a:ext uri="{28A0092B-C50C-407E-A947-70E740481C1C}">
                <a14:useLocalDpi xmlns:a14="http://schemas.microsoft.com/office/drawing/2010/main" val="0"/>
              </a:ext>
            </a:extLst>
          </a:blip>
          <a:srcRect l="9770" t="15501" b="11337"/>
          <a:stretch>
            <a:fillRect/>
          </a:stretch>
        </p:blipFill>
        <p:spPr bwMode="auto">
          <a:xfrm>
            <a:off x="5067552" y="1519239"/>
            <a:ext cx="2883076" cy="175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7" title="zebra crossing"/>
          <p:cNvPicPr>
            <a:picLocks noChangeAspect="1"/>
          </p:cNvPicPr>
          <p:nvPr/>
        </p:nvPicPr>
        <p:blipFill>
          <a:blip r:embed="rId5">
            <a:extLst>
              <a:ext uri="{28A0092B-C50C-407E-A947-70E740481C1C}">
                <a14:useLocalDpi xmlns:a14="http://schemas.microsoft.com/office/drawing/2010/main" val="0"/>
              </a:ext>
            </a:extLst>
          </a:blip>
          <a:srcRect l="70" t="9724" r="10828" b="116"/>
          <a:stretch>
            <a:fillRect/>
          </a:stretch>
        </p:blipFill>
        <p:spPr bwMode="auto">
          <a:xfrm>
            <a:off x="967291" y="3639638"/>
            <a:ext cx="16541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texting"/>
          <p:cNvPicPr>
            <a:picLocks noChangeAspect="1" noChangeArrowheads="1"/>
          </p:cNvPicPr>
          <p:nvPr/>
        </p:nvPicPr>
        <p:blipFill>
          <a:blip r:embed="rId6">
            <a:extLst>
              <a:ext uri="{28A0092B-C50C-407E-A947-70E740481C1C}">
                <a14:useLocalDpi xmlns:a14="http://schemas.microsoft.com/office/drawing/2010/main" val="0"/>
              </a:ext>
            </a:extLst>
          </a:blip>
          <a:srcRect l="5321" t="13728" r="2550" b="8900"/>
          <a:stretch>
            <a:fillRect/>
          </a:stretch>
        </p:blipFill>
        <p:spPr bwMode="auto">
          <a:xfrm>
            <a:off x="967291" y="1477045"/>
            <a:ext cx="1746016" cy="195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title="Map"/>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7552" y="3431007"/>
            <a:ext cx="2878462" cy="257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032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234950"/>
            <a:ext cx="8229600" cy="1143000"/>
          </a:xfrm>
        </p:spPr>
        <p:txBody>
          <a:bodyPr/>
          <a:lstStyle/>
          <a:p>
            <a:r>
              <a:rPr lang="en-GB" altLang="en-US" dirty="0" smtClean="0"/>
              <a:t>Awareness!</a:t>
            </a:r>
            <a:br>
              <a:rPr lang="en-GB" altLang="en-US" dirty="0" smtClean="0"/>
            </a:br>
            <a:r>
              <a:rPr lang="en-GB" altLang="en-US" sz="3200" dirty="0"/>
              <a:t>don’t be distracted </a:t>
            </a:r>
          </a:p>
        </p:txBody>
      </p:sp>
      <p:pic>
        <p:nvPicPr>
          <p:cNvPr id="16387" name="Content Placeholder 7" title="using mobile phon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11450" y="1468439"/>
            <a:ext cx="5191402" cy="2229737"/>
          </a:xfrm>
        </p:spPr>
      </p:pic>
      <p:pic>
        <p:nvPicPr>
          <p:cNvPr id="16388" name="Picture 8" descr="Chargy Mar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1450" y="3917265"/>
            <a:ext cx="3145144" cy="188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 title="walk intpo lampos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1727" y="3788665"/>
            <a:ext cx="1911126" cy="201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612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77253" y="242887"/>
            <a:ext cx="9406522" cy="993775"/>
          </a:xfrm>
          <a:blipFill>
            <a:blip r:embed="rId3"/>
            <a:tile tx="0" ty="0" sx="100000" sy="100000" flip="none" algn="tl"/>
          </a:blipFill>
        </p:spPr>
        <p:txBody>
          <a:bodyPr/>
          <a:lstStyle/>
          <a:p>
            <a:pPr>
              <a:defRPr/>
            </a:pPr>
            <a:r>
              <a:rPr lang="en-GB" sz="4000" dirty="0">
                <a:solidFill>
                  <a:schemeClr val="bg1"/>
                </a:solidFill>
                <a:effectLst>
                  <a:outerShdw blurRad="38100" dist="38100" dir="2700000" algn="tl">
                    <a:srgbClr val="000000">
                      <a:alpha val="43137"/>
                    </a:srgbClr>
                  </a:outerShdw>
                </a:effectLst>
              </a:rPr>
              <a:t>Cycling</a:t>
            </a:r>
          </a:p>
        </p:txBody>
      </p:sp>
      <p:pic>
        <p:nvPicPr>
          <p:cNvPr id="18435" name="Picture 2" title="Cycl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1490664"/>
            <a:ext cx="2116137"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5" title="High vis 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2438" y="3441701"/>
            <a:ext cx="1624012"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8" title="cycle helm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863" y="1490664"/>
            <a:ext cx="234791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Bikeability badges" title="Bikeability bad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4201" y="3584576"/>
            <a:ext cx="164782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1" title="Cycling helm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2039" y="1601788"/>
            <a:ext cx="1811337"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305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refordshire Council 2018">
      <a:dk1>
        <a:srgbClr val="282E2B"/>
      </a:dk1>
      <a:lt1>
        <a:srgbClr val="FFFFFF"/>
      </a:lt1>
      <a:dk2>
        <a:srgbClr val="FFC937"/>
      </a:dk2>
      <a:lt2>
        <a:srgbClr val="FFFFFF"/>
      </a:lt2>
      <a:accent1>
        <a:srgbClr val="FFC937"/>
      </a:accent1>
      <a:accent2>
        <a:srgbClr val="FFFFFF"/>
      </a:accent2>
      <a:accent3>
        <a:srgbClr val="A7216D"/>
      </a:accent3>
      <a:accent4>
        <a:srgbClr val="F16A37"/>
      </a:accent4>
      <a:accent5>
        <a:srgbClr val="282E2B"/>
      </a:accent5>
      <a:accent6>
        <a:srgbClr val="EC2048"/>
      </a:accent6>
      <a:hlink>
        <a:srgbClr val="0099CB"/>
      </a:hlink>
      <a:folHlink>
        <a:srgbClr val="F1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widescreen template" id="{309E2F68-04EF-48DD-8D87-E5C86D0B1C5F}" vid="{E7228724-AF4F-4576-9ED6-65C7A9E23C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RL xmlns="D87CCC82-C056-4092-9ED9-09B330353CB9">
      <Url>http://hcintranet.herefordshire.gov.uk/cs/Branding/Powerpoint%20widescreen%20template.potx</Url>
      <Description>Download</Description>
    </URL>
    <Document_x0020_type xmlns="D87CCC82-C056-4092-9ED9-09B330353CB9">PowerPoint</Document_x0020_type>
    <Template_x0020_name xmlns="D87CCC82-C056-4092-9ED9-09B330353CB9">Powerpoint widescreen template</Template_x0020_name>
    <_dlc_DocId xmlns="cb458052-48cf-4613-af83-9df506ae481f">WJY5HXHPQ6FR-508408854-8</_dlc_DocId>
    <_dlc_DocIdUrl xmlns="cb458052-48cf-4613-af83-9df506ae481f">
      <Url>http://hcintranet.herefordshire.gov.uk/cs/_layouts/15/DocIdRedir.aspx?ID=WJY5HXHPQ6FR-508408854-8</Url>
      <Description>WJY5HXHPQ6FR-508408854-8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6BEC8C5696D34889BE0A99AA2C9309" ma:contentTypeVersion="1" ma:contentTypeDescription="Create a new document." ma:contentTypeScope="" ma:versionID="94ee2f3588f8a8d6782175473e3dbb01">
  <xsd:schema xmlns:xsd="http://www.w3.org/2001/XMLSchema" xmlns:xs="http://www.w3.org/2001/XMLSchema" xmlns:p="http://schemas.microsoft.com/office/2006/metadata/properties" xmlns:ns2="D87CCC82-C056-4092-9ED9-09B330353CB9" xmlns:ns3="58222f46-cdd5-49dc-9cc8-a6db721e7e08" xmlns:ns4="cb458052-48cf-4613-af83-9df506ae481f" targetNamespace="http://schemas.microsoft.com/office/2006/metadata/properties" ma:root="true" ma:fieldsID="cd981a85bf84669e54acd8f219ed8469" ns2:_="" ns3:_="" ns4:_="">
    <xsd:import namespace="D87CCC82-C056-4092-9ED9-09B330353CB9"/>
    <xsd:import namespace="58222f46-cdd5-49dc-9cc8-a6db721e7e08"/>
    <xsd:import namespace="cb458052-48cf-4613-af83-9df506ae481f"/>
    <xsd:element name="properties">
      <xsd:complexType>
        <xsd:sequence>
          <xsd:element name="documentManagement">
            <xsd:complexType>
              <xsd:all>
                <xsd:element ref="ns2:Template_x0020_name" minOccurs="0"/>
                <xsd:element ref="ns2:URL" minOccurs="0"/>
                <xsd:element ref="ns2:Document_x0020_type" minOccurs="0"/>
                <xsd:element ref="ns3:SharedWithUsers"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CCC82-C056-4092-9ED9-09B330353CB9" elementFormDefault="qualified">
    <xsd:import namespace="http://schemas.microsoft.com/office/2006/documentManagement/types"/>
    <xsd:import namespace="http://schemas.microsoft.com/office/infopath/2007/PartnerControls"/>
    <xsd:element name="Template_x0020_name" ma:index="8" nillable="true" ma:displayName="Template name" ma:internalName="Template_x0020_name">
      <xsd:simpleType>
        <xsd:restriction base="dms:Text">
          <xsd:maxLength value="255"/>
        </xsd:restriction>
      </xsd:simpleType>
    </xsd:element>
    <xsd:element name="URL" ma:index="9"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Document_x0020_type" ma:index="10" nillable="true" ma:displayName="Document type" ma:internalName="Document_x0020_typ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222f46-cdd5-49dc-9cc8-a6db721e7e0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458052-48cf-4613-af83-9df506ae481f"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B7AC7B9-704B-4CAC-B7F0-EACA31E85AA2}">
  <ds:schemaRefs>
    <ds:schemaRef ds:uri="http://schemas.microsoft.com/sharepoint/v3/contenttype/forms"/>
  </ds:schemaRefs>
</ds:datastoreItem>
</file>

<file path=customXml/itemProps2.xml><?xml version="1.0" encoding="utf-8"?>
<ds:datastoreItem xmlns:ds="http://schemas.openxmlformats.org/officeDocument/2006/customXml" ds:itemID="{5541F4B4-4097-4B84-B3E2-7CFCDE602EF5}">
  <ds:schemaRefs>
    <ds:schemaRef ds:uri="http://schemas.microsoft.com/office/2006/documentManagement/types"/>
    <ds:schemaRef ds:uri="http://schemas.microsoft.com/office/2006/metadata/properties"/>
    <ds:schemaRef ds:uri="58222f46-cdd5-49dc-9cc8-a6db721e7e08"/>
    <ds:schemaRef ds:uri="http://purl.org/dc/elements/1.1/"/>
    <ds:schemaRef ds:uri="cb458052-48cf-4613-af83-9df506ae481f"/>
    <ds:schemaRef ds:uri="http://schemas.microsoft.com/office/infopath/2007/PartnerControls"/>
    <ds:schemaRef ds:uri="http://schemas.openxmlformats.org/package/2006/metadata/core-properties"/>
    <ds:schemaRef ds:uri="D87CCC82-C056-4092-9ED9-09B330353CB9"/>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E46A6B0F-57CE-4671-8D66-7F3C447EE2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7CCC82-C056-4092-9ED9-09B330353CB9"/>
    <ds:schemaRef ds:uri="58222f46-cdd5-49dc-9cc8-a6db721e7e08"/>
    <ds:schemaRef ds:uri="cb458052-48cf-4613-af83-9df506ae4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1F1D269-4EE0-4223-818E-761762236FA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9</TotalTime>
  <Words>1570</Words>
  <Application>Microsoft Office PowerPoint</Application>
  <PresentationFormat>Widescreen</PresentationFormat>
  <Paragraphs>129</Paragraphs>
  <Slides>14</Slides>
  <Notes>12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Aharoni</vt:lpstr>
      <vt:lpstr>Arial</vt:lpstr>
      <vt:lpstr>Calibri</vt:lpstr>
      <vt:lpstr>Helvetica</vt:lpstr>
      <vt:lpstr>Office Theme</vt:lpstr>
      <vt:lpstr>Road Safety</vt:lpstr>
      <vt:lpstr>First Journeys</vt:lpstr>
      <vt:lpstr>Is there a ‘safe’ way to travel?</vt:lpstr>
      <vt:lpstr>What makes these road users vulnerable? </vt:lpstr>
      <vt:lpstr>Older children are more likely to be involved in a road traffic collision than younger children.  </vt:lpstr>
      <vt:lpstr>How you get around</vt:lpstr>
      <vt:lpstr>Pedestrian : Green Cross Code  Distractions Route Plan          Safer crossing places</vt:lpstr>
      <vt:lpstr>Awareness! don’t be distracted </vt:lpstr>
      <vt:lpstr>Cycling</vt:lpstr>
      <vt:lpstr>Passenger</vt:lpstr>
      <vt:lpstr>Travelling by Bus</vt:lpstr>
      <vt:lpstr>Plan &amp; Prepare</vt:lpstr>
      <vt:lpstr>Have a great summer,  remember to STOP LOOK LISTEN THINK</vt:lpstr>
      <vt:lpstr>Thank you </vt:lpstr>
    </vt:vector>
  </TitlesOfParts>
  <Company>Hoople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Safety</dc:title>
  <dc:creator>Jordan, Andie</dc:creator>
  <cp:lastModifiedBy>Jordan, Andie</cp:lastModifiedBy>
  <cp:revision>1</cp:revision>
  <dcterms:created xsi:type="dcterms:W3CDTF">2024-05-01T16:42:28Z</dcterms:created>
  <dcterms:modified xsi:type="dcterms:W3CDTF">2024-05-01T16:51:45Z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800</vt:r8>
  </property>
  <property fmtid="{D5CDD505-2E9C-101B-9397-08002B2CF9AE}" pid="3" name="FileDirRef">
    <vt:lpwstr>sites/council/communications/Branding</vt:lpwstr>
  </property>
  <property fmtid="{D5CDD505-2E9C-101B-9397-08002B2CF9AE}" pid="4" name="Year">
    <vt:lpwstr/>
  </property>
  <property fmtid="{D5CDD505-2E9C-101B-9397-08002B2CF9AE}" pid="5" name="ContentTypeId">
    <vt:lpwstr>0x010100286BEC8C5696D34889BE0A99AA2C9309</vt:lpwstr>
  </property>
  <property fmtid="{D5CDD505-2E9C-101B-9397-08002B2CF9AE}" pid="6" name="FileLeafRef">
    <vt:lpwstr>Powerpoint widescreen template.potx</vt:lpwstr>
  </property>
  <property fmtid="{D5CDD505-2E9C-101B-9397-08002B2CF9AE}" pid="7" name="Publication:">
    <vt:lpwstr/>
  </property>
  <property fmtid="{D5CDD505-2E9C-101B-9397-08002B2CF9AE}" pid="8" name="FSObjType">
    <vt:lpwstr>0</vt:lpwstr>
  </property>
  <property fmtid="{D5CDD505-2E9C-101B-9397-08002B2CF9AE}" pid="9" name="_dlc_DocIdItemGuid">
    <vt:lpwstr>abaf07d1-f99e-40bb-9a85-9c8cf93911c7</vt:lpwstr>
  </property>
  <property fmtid="{D5CDD505-2E9C-101B-9397-08002B2CF9AE}" pid="10" name="Division">
    <vt:lpwstr>299;#Design|c65c5619-539f-4304-904b-2cbcb750c49f</vt:lpwstr>
  </property>
</Properties>
</file>